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1"/>
  </p:notesMasterIdLst>
  <p:sldIdLst>
    <p:sldId id="256" r:id="rId2"/>
    <p:sldId id="272" r:id="rId3"/>
    <p:sldId id="258" r:id="rId4"/>
    <p:sldId id="273" r:id="rId5"/>
    <p:sldId id="276" r:id="rId6"/>
    <p:sldId id="259" r:id="rId7"/>
    <p:sldId id="260" r:id="rId8"/>
    <p:sldId id="277" r:id="rId9"/>
    <p:sldId id="261" r:id="rId10"/>
    <p:sldId id="263" r:id="rId11"/>
    <p:sldId id="275" r:id="rId12"/>
    <p:sldId id="265" r:id="rId13"/>
    <p:sldId id="264" r:id="rId14"/>
    <p:sldId id="266" r:id="rId15"/>
    <p:sldId id="274" r:id="rId16"/>
    <p:sldId id="268" r:id="rId17"/>
    <p:sldId id="270" r:id="rId18"/>
    <p:sldId id="271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 snapToGrid="0" snapToObjects="1">
      <p:cViewPr varScale="1">
        <p:scale>
          <a:sx n="85" d="100"/>
          <a:sy n="85" d="100"/>
        </p:scale>
        <p:origin x="-1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F438B-9226-40A6-9CE7-4E12B6E41C57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1F523-3B62-4743-AAEE-B464ED519D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1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https://owl.english.purdue.edu/owl/resource/588/03/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1F523-3B62-4743-AAEE-B464ED519D0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C69E-A3FF-704E-AE22-C22221B29C24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186B5E-A84E-6141-B922-2AB99E56C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C69E-A3FF-704E-AE22-C22221B29C24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6B5E-A84E-6141-B922-2AB99E56C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C69E-A3FF-704E-AE22-C22221B29C24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6B5E-A84E-6141-B922-2AB99E56C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C69E-A3FF-704E-AE22-C22221B29C24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186B5E-A84E-6141-B922-2AB99E56C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C69E-A3FF-704E-AE22-C22221B29C24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6B5E-A84E-6141-B922-2AB99E56C7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C69E-A3FF-704E-AE22-C22221B29C24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6B5E-A84E-6141-B922-2AB99E56C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C69E-A3FF-704E-AE22-C22221B29C24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5186B5E-A84E-6141-B922-2AB99E56C7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C69E-A3FF-704E-AE22-C22221B29C24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6B5E-A84E-6141-B922-2AB99E56C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C69E-A3FF-704E-AE22-C22221B29C24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6B5E-A84E-6141-B922-2AB99E56C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C69E-A3FF-704E-AE22-C22221B29C24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6B5E-A84E-6141-B922-2AB99E56C7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C69E-A3FF-704E-AE22-C22221B29C24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6B5E-A84E-6141-B922-2AB99E56C7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08C69E-A3FF-704E-AE22-C22221B29C24}" type="datetimeFigureOut">
              <a:rPr lang="en-US" smtClean="0"/>
              <a:pPr/>
              <a:t>2/28/15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186B5E-A84E-6141-B922-2AB99E56C7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99707"/>
            <a:ext cx="8458200" cy="2386493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Everything is an argument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1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Loaded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64" y="1295400"/>
            <a:ext cx="8819992" cy="524514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Using language that has lots of emotional (connotative content) to provoke a response. </a:t>
            </a:r>
          </a:p>
          <a:p>
            <a:pPr lvl="1"/>
            <a:r>
              <a:rPr lang="en-US" sz="2400" dirty="0" smtClean="0"/>
              <a:t>Ex: Unemployed, Out of Work,</a:t>
            </a:r>
            <a:r>
              <a:rPr lang="en-US" sz="2400" dirty="0"/>
              <a:t> </a:t>
            </a:r>
            <a:r>
              <a:rPr lang="en-US" sz="2400" dirty="0" smtClean="0"/>
              <a:t>Economically not contributing, Scrub, Lazy Bum</a:t>
            </a:r>
          </a:p>
          <a:p>
            <a:pPr algn="l"/>
            <a:endParaRPr lang="en-US" dirty="0" smtClean="0"/>
          </a:p>
          <a:p>
            <a:r>
              <a:rPr lang="en-US" b="1" dirty="0"/>
              <a:t>1. Fair Language: “You have asked for my views on the man named Mr. </a:t>
            </a:r>
            <a:r>
              <a:rPr lang="en-US" b="1" dirty="0" err="1"/>
              <a:t>Smithers</a:t>
            </a:r>
            <a:r>
              <a:rPr lang="en-US" b="1" dirty="0"/>
              <a:t>.  He has been a valued employee here for years.  If you can find a position for him in the management sector of your company, I will be pleased.</a:t>
            </a:r>
            <a:r>
              <a:rPr lang="en-US" b="1" dirty="0" smtClean="0"/>
              <a:t>”</a:t>
            </a:r>
          </a:p>
          <a:p>
            <a:endParaRPr lang="en-US" dirty="0"/>
          </a:p>
          <a:p>
            <a:r>
              <a:rPr lang="en-US" b="1" dirty="0"/>
              <a:t>Loaded Language: “You have asked for my views on that creature named </a:t>
            </a:r>
            <a:r>
              <a:rPr lang="en-US" b="1" dirty="0" err="1"/>
              <a:t>Smithers</a:t>
            </a:r>
            <a:r>
              <a:rPr lang="en-US" b="1" dirty="0"/>
              <a:t>.  He has been a clinging nuisance here for ages.  If you can find a crevice for him in the woodwork of your sweatshop, I will be relieved.”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2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80612" cy="345738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Rhetorical Appeals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06040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Ethos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7402"/>
            <a:ext cx="8458200" cy="463569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b="1" u="sng" dirty="0" smtClean="0"/>
              <a:t>Ethical Appeals</a:t>
            </a:r>
            <a:r>
              <a:rPr lang="en-US" sz="2800" b="1" dirty="0" smtClean="0"/>
              <a:t> (</a:t>
            </a:r>
            <a:r>
              <a:rPr lang="en-US" sz="2800" b="1" i="1" dirty="0" smtClean="0"/>
              <a:t>ethos</a:t>
            </a:r>
            <a:r>
              <a:rPr lang="en-US" sz="2800" b="1" dirty="0" smtClean="0"/>
              <a:t>)- based on character, credibility, and/or reliability of the author</a:t>
            </a:r>
          </a:p>
          <a:p>
            <a:pPr lvl="0">
              <a:buNone/>
            </a:pPr>
            <a:endParaRPr lang="en-US" sz="800" b="1" dirty="0" smtClean="0"/>
          </a:p>
          <a:p>
            <a:pPr lvl="1"/>
            <a:r>
              <a:rPr lang="en-US" sz="2800" b="1" dirty="0" smtClean="0"/>
              <a:t>Makes the audience believe the author is reasonable (willing to listen, compromise)</a:t>
            </a:r>
          </a:p>
          <a:p>
            <a:pPr lvl="1"/>
            <a:r>
              <a:rPr lang="en-US" sz="2800" b="1" dirty="0" smtClean="0"/>
              <a:t>Demonstrates the author’s knowledge, credibility and/or expertise of the topic</a:t>
            </a:r>
          </a:p>
          <a:p>
            <a:pPr lvl="1"/>
            <a:r>
              <a:rPr lang="en-US" sz="2800" b="1" dirty="0" smtClean="0"/>
              <a:t>Demonstrates that the writer “knows” the readers and respects them</a:t>
            </a:r>
          </a:p>
          <a:p>
            <a:pPr lvl="1"/>
            <a:r>
              <a:rPr lang="en-US" sz="2800" b="1" dirty="0" smtClean="0"/>
              <a:t>Focuses more on the author, not the topic</a:t>
            </a:r>
          </a:p>
          <a:p>
            <a:pPr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55567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05912" y="2741730"/>
            <a:ext cx="3838088" cy="388972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064" y="1701961"/>
            <a:ext cx="8229600" cy="471189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b="1" u="sng" dirty="0" smtClean="0"/>
              <a:t>Logical Appeals</a:t>
            </a:r>
            <a:r>
              <a:rPr lang="en-US" sz="2800" b="1" dirty="0" smtClean="0"/>
              <a:t> (</a:t>
            </a:r>
            <a:r>
              <a:rPr lang="en-US" sz="2800" b="1" i="1" dirty="0" smtClean="0"/>
              <a:t>logos</a:t>
            </a:r>
            <a:r>
              <a:rPr lang="en-US" sz="2800" b="1" dirty="0" smtClean="0"/>
              <a:t>)- convincing reasons and the logical evidence that supports those reasons</a:t>
            </a:r>
          </a:p>
          <a:p>
            <a:pPr lvl="0" algn="l"/>
            <a:r>
              <a:rPr lang="en-US" sz="2800" b="1" dirty="0" smtClean="0"/>
              <a:t>Facts					</a:t>
            </a:r>
          </a:p>
          <a:p>
            <a:pPr lvl="0" algn="l"/>
            <a:r>
              <a:rPr lang="en-US" sz="2800" b="1" dirty="0" smtClean="0"/>
              <a:t>Statistics</a:t>
            </a:r>
          </a:p>
          <a:p>
            <a:pPr lvl="0" algn="l"/>
            <a:r>
              <a:rPr lang="en-US" sz="2800" b="1" dirty="0" smtClean="0"/>
              <a:t>Expert opinion</a:t>
            </a:r>
          </a:p>
          <a:p>
            <a:pPr lvl="0" algn="l"/>
            <a:r>
              <a:rPr lang="en-US" sz="2800" b="1" dirty="0" smtClean="0"/>
              <a:t>Example</a:t>
            </a:r>
          </a:p>
          <a:p>
            <a:pPr lvl="0" algn="l"/>
            <a:r>
              <a:rPr lang="en-US" sz="2800" b="1" dirty="0" smtClean="0"/>
              <a:t>Factual anecdote</a:t>
            </a:r>
          </a:p>
          <a:p>
            <a:pPr algn="l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479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775" y="1701961"/>
            <a:ext cx="9144000" cy="47118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55588" lvl="0" indent="-138113" algn="l">
              <a:buNone/>
            </a:pPr>
            <a:r>
              <a:rPr lang="en-US" sz="2800" b="1" u="sng" dirty="0" smtClean="0"/>
              <a:t>Emotional Appeals</a:t>
            </a:r>
            <a:r>
              <a:rPr lang="en-US" sz="2800" b="1" dirty="0" smtClean="0"/>
              <a:t> (</a:t>
            </a:r>
            <a:r>
              <a:rPr lang="en-US" sz="2800" b="1" i="1" dirty="0" smtClean="0"/>
              <a:t>pathos</a:t>
            </a:r>
            <a:r>
              <a:rPr lang="en-US" sz="2800" b="1" dirty="0" smtClean="0"/>
              <a:t>)- used to stir feelings in the reader (i.e., happiness or anger)</a:t>
            </a:r>
          </a:p>
          <a:p>
            <a:pPr lvl="1" algn="l">
              <a:buNone/>
            </a:pPr>
            <a:endParaRPr lang="en-US" sz="1000" b="1" dirty="0" smtClean="0"/>
          </a:p>
          <a:p>
            <a:pPr lvl="1" algn="l"/>
            <a:r>
              <a:rPr lang="en-US" sz="2800" b="1" dirty="0" smtClean="0"/>
              <a:t>Loaded words/language- </a:t>
            </a:r>
          </a:p>
          <a:p>
            <a:pPr lvl="1" algn="l">
              <a:buNone/>
            </a:pPr>
            <a:r>
              <a:rPr lang="en-US" sz="2800" b="1" dirty="0" smtClean="0"/>
              <a:t>  really positive or negative </a:t>
            </a:r>
          </a:p>
          <a:p>
            <a:pPr lvl="1" algn="l">
              <a:buNone/>
            </a:pPr>
            <a:r>
              <a:rPr lang="en-US" sz="2800" b="1" dirty="0" smtClean="0"/>
              <a:t>  sounding words</a:t>
            </a:r>
          </a:p>
          <a:p>
            <a:pPr lvl="1" algn="l"/>
            <a:r>
              <a:rPr lang="en-US" sz="2800" b="1" dirty="0" smtClean="0"/>
              <a:t>Short anecdote that plays</a:t>
            </a:r>
          </a:p>
          <a:p>
            <a:pPr lvl="1" algn="l">
              <a:buNone/>
            </a:pPr>
            <a:r>
              <a:rPr lang="en-US" sz="2800" b="1" dirty="0" smtClean="0"/>
              <a:t>  to audience’s emotions</a:t>
            </a:r>
          </a:p>
          <a:p>
            <a:pPr lvl="1" algn="l"/>
            <a:r>
              <a:rPr lang="en-US" sz="2800" b="1" dirty="0" smtClean="0"/>
              <a:t>Appeal to senses by including vivid sensory details (taste, smell, hearing, touch, sight)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4" name="Picture 3" descr="0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43307" y="2284844"/>
            <a:ext cx="3572093" cy="23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277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211294" y="1120588"/>
            <a:ext cx="4586941" cy="4512236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Rhetorical Triangle</a:t>
            </a:r>
          </a:p>
          <a:p>
            <a:pPr algn="ctr"/>
            <a:r>
              <a:rPr lang="en-US" dirty="0" smtClean="0"/>
              <a:t>A strong argument uses all appeals.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76706" y="289591"/>
            <a:ext cx="2599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Speaker</a:t>
            </a:r>
          </a:p>
          <a:p>
            <a:r>
              <a:rPr lang="en-US" sz="2400" dirty="0" smtClean="0"/>
              <a:t>Ethos/Credibility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12235" y="5642731"/>
            <a:ext cx="4900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Audience</a:t>
            </a:r>
          </a:p>
          <a:p>
            <a:r>
              <a:rPr lang="en-US" sz="2400" dirty="0" smtClean="0"/>
              <a:t>Pathos/Emotions/Values/Interest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66589" y="5687556"/>
            <a:ext cx="2510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Message</a:t>
            </a:r>
          </a:p>
          <a:p>
            <a:r>
              <a:rPr lang="en-US" sz="2400" dirty="0" smtClean="0"/>
              <a:t>Logos/Facts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3100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using all three appeals: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65368"/>
            <a:ext cx="838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We the youth of America, waste 15,000 hours watching TV by the time we graduate from high school</a:t>
            </a:r>
            <a:r>
              <a:rPr lang="en-US" sz="3200" b="1" dirty="0" smtClean="0"/>
              <a:t>.</a:t>
            </a:r>
          </a:p>
          <a:p>
            <a:endParaRPr lang="en-US" sz="3200" b="1" dirty="0">
              <a:solidFill>
                <a:schemeClr val="accent5"/>
              </a:solidFill>
            </a:endParaRPr>
          </a:p>
          <a:p>
            <a:r>
              <a:rPr lang="en-US" sz="3200" b="1" i="1" u="sng" dirty="0">
                <a:solidFill>
                  <a:schemeClr val="accent5"/>
                </a:solidFill>
              </a:rPr>
              <a:t>Logos</a:t>
            </a:r>
            <a:r>
              <a:rPr lang="en-US" sz="3200" b="1" dirty="0">
                <a:solidFill>
                  <a:schemeClr val="accent5"/>
                </a:solidFill>
              </a:rPr>
              <a:t>: use of statistic</a:t>
            </a:r>
          </a:p>
          <a:p>
            <a:r>
              <a:rPr lang="en-US" sz="3200" b="1" i="1" u="sng" dirty="0">
                <a:solidFill>
                  <a:schemeClr val="accent5"/>
                </a:solidFill>
              </a:rPr>
              <a:t>Pathos</a:t>
            </a:r>
            <a:r>
              <a:rPr lang="en-US" sz="3200" b="1" dirty="0">
                <a:solidFill>
                  <a:schemeClr val="accent5"/>
                </a:solidFill>
              </a:rPr>
              <a:t>: connotations of the words </a:t>
            </a:r>
            <a:r>
              <a:rPr lang="en-US" sz="3200" b="1" i="1" dirty="0">
                <a:solidFill>
                  <a:schemeClr val="accent5"/>
                </a:solidFill>
              </a:rPr>
              <a:t>waste </a:t>
            </a:r>
            <a:endParaRPr lang="en-US" sz="3200" b="1" dirty="0">
              <a:solidFill>
                <a:schemeClr val="accent5"/>
              </a:solidFill>
            </a:endParaRPr>
          </a:p>
          <a:p>
            <a:r>
              <a:rPr lang="en-US" sz="3200" b="1" i="1" u="sng" dirty="0">
                <a:solidFill>
                  <a:schemeClr val="accent5"/>
                </a:solidFill>
              </a:rPr>
              <a:t>Ethos</a:t>
            </a:r>
            <a:r>
              <a:rPr lang="en-US" sz="3200" b="1" dirty="0">
                <a:solidFill>
                  <a:schemeClr val="accent5"/>
                </a:solidFill>
              </a:rPr>
              <a:t>: use of </a:t>
            </a:r>
            <a:r>
              <a:rPr lang="en-US" sz="3200" b="1" i="1" dirty="0">
                <a:solidFill>
                  <a:schemeClr val="accent5"/>
                </a:solidFill>
              </a:rPr>
              <a:t>we</a:t>
            </a:r>
            <a:r>
              <a:rPr lang="en-US" sz="3200" b="1" dirty="0">
                <a:solidFill>
                  <a:schemeClr val="accent5"/>
                </a:solidFill>
              </a:rPr>
              <a:t> to show reasonability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767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Now you try: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571257"/>
            <a:ext cx="8534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/>
            <a:r>
              <a:rPr lang="en-US" sz="2600" b="1" dirty="0" smtClean="0"/>
              <a:t>The </a:t>
            </a:r>
            <a:r>
              <a:rPr lang="en-US" sz="2600" b="1" dirty="0"/>
              <a:t>animal shelter desperately needs your support.  It is overflowing with lonely little kittens who spend their days mewing and whimpering and staring forlornly out of their cramped crates</a:t>
            </a:r>
            <a:r>
              <a:rPr lang="en-US" sz="2600" b="1" dirty="0" smtClean="0"/>
              <a:t>.</a:t>
            </a:r>
          </a:p>
          <a:p>
            <a:pPr marL="342900" lvl="0" indent="-342900" algn="ctr"/>
            <a:r>
              <a:rPr lang="en-US" sz="2600" b="1" dirty="0" smtClean="0">
                <a:solidFill>
                  <a:srgbClr val="008000"/>
                </a:solidFill>
              </a:rPr>
              <a:t>Emotional appeal (pathos)</a:t>
            </a:r>
          </a:p>
          <a:p>
            <a:pPr marL="342900" indent="-342900"/>
            <a:r>
              <a:rPr lang="en-US" sz="2600" b="1" dirty="0"/>
              <a:t>I deserve the position because I have worked faithfully for the past 30 years.  I always go above and beyond what is expected of me.  I was even selected as “Employee of the Month</a:t>
            </a:r>
            <a:r>
              <a:rPr lang="en-US" sz="2600" b="1" dirty="0" smtClean="0"/>
              <a:t>.”</a:t>
            </a:r>
            <a:endParaRPr lang="en-US" sz="2600" b="1" dirty="0" smtClean="0">
              <a:solidFill>
                <a:srgbClr val="008000"/>
              </a:solidFill>
            </a:endParaRPr>
          </a:p>
          <a:p>
            <a:pPr marL="342900" indent="-342900" algn="ctr"/>
            <a:r>
              <a:rPr lang="en-US" sz="2600" b="1" dirty="0" smtClean="0">
                <a:solidFill>
                  <a:srgbClr val="008000"/>
                </a:solidFill>
              </a:rPr>
              <a:t>Ethical appeal (ethos)</a:t>
            </a:r>
            <a:endParaRPr lang="en-US" sz="2600" b="1" dirty="0">
              <a:solidFill>
                <a:srgbClr val="008000"/>
              </a:solidFill>
            </a:endParaRPr>
          </a:p>
          <a:p>
            <a:pPr marL="342900" lvl="0" indent="-342900"/>
            <a:r>
              <a:rPr lang="en-US" sz="2600" b="1" dirty="0"/>
              <a:t>According to a study by CNN, 28% of teenagers report that they could manage without a TV. </a:t>
            </a:r>
          </a:p>
          <a:p>
            <a:pPr algn="ctr"/>
            <a:r>
              <a:rPr lang="en-US" sz="2600" b="1" dirty="0" smtClean="0">
                <a:solidFill>
                  <a:srgbClr val="008000"/>
                </a:solidFill>
              </a:rPr>
              <a:t>Logical appeal (logos)</a:t>
            </a:r>
            <a:endParaRPr lang="en-US" sz="26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212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en-US" dirty="0" smtClean="0"/>
              <a:t>Superhero Battle Activity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568354"/>
            <a:ext cx="8686800" cy="478809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/>
              <a:t>Each small group will be a different superhero.</a:t>
            </a:r>
          </a:p>
          <a:p>
            <a:r>
              <a:rPr lang="en-US" sz="2400" dirty="0" smtClean="0"/>
              <a:t>The Earth is in danger and I must choose one superhero to defend mankind as we know it.</a:t>
            </a:r>
          </a:p>
          <a:p>
            <a:r>
              <a:rPr lang="en-US" sz="2400" dirty="0" smtClean="0"/>
              <a:t>Using logos, pathos, and ethos, your group must convince me that your superhero deserves the honor of saving the world.  </a:t>
            </a:r>
            <a:endParaRPr lang="en-US" sz="2400" dirty="0"/>
          </a:p>
        </p:txBody>
      </p:sp>
      <p:pic>
        <p:nvPicPr>
          <p:cNvPr id="5" name="Picture 4" descr="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886200"/>
            <a:ext cx="1781175" cy="2562225"/>
          </a:xfrm>
          <a:prstGeom prst="rect">
            <a:avLst/>
          </a:prstGeom>
        </p:spPr>
      </p:pic>
      <p:pic>
        <p:nvPicPr>
          <p:cNvPr id="6" name="Picture 5" descr="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733800"/>
            <a:ext cx="2023224" cy="2819400"/>
          </a:xfrm>
          <a:prstGeom prst="rect">
            <a:avLst/>
          </a:prstGeom>
        </p:spPr>
      </p:pic>
      <p:pic>
        <p:nvPicPr>
          <p:cNvPr id="7" name="Picture 6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10400" y="4038600"/>
            <a:ext cx="1828800" cy="2505075"/>
          </a:xfrm>
          <a:prstGeom prst="rect">
            <a:avLst/>
          </a:prstGeom>
        </p:spPr>
      </p:pic>
      <p:pic>
        <p:nvPicPr>
          <p:cNvPr id="8" name="Picture 7" descr="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3962400"/>
            <a:ext cx="1876425" cy="2438400"/>
          </a:xfrm>
          <a:prstGeom prst="rect">
            <a:avLst/>
          </a:prstGeom>
        </p:spPr>
      </p:pic>
      <p:pic>
        <p:nvPicPr>
          <p:cNvPr id="9" name="Picture 8" descr="0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7025" y="-6096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3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Superhero appeals</a:t>
            </a:r>
            <a:endParaRPr lang="en-US" dirty="0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335425" y="1695341"/>
            <a:ext cx="8229600" cy="47880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Tx/>
              <a:buNone/>
              <a:defRPr sz="2000" b="0" i="0" kern="1200" cap="none" spc="3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Tx/>
              <a:buNone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0" indent="0" algn="ctr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itchFamily="34" charset="0"/>
              <a:buNone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tx1"/>
                </a:solidFill>
              </a:rPr>
              <a:t>Superhero Name</a:t>
            </a:r>
          </a:p>
          <a:p>
            <a:r>
              <a:rPr lang="en-US" sz="4000" dirty="0" smtClean="0"/>
              <a:t>  </a:t>
            </a:r>
            <a:r>
              <a:rPr lang="en-US" sz="4000" dirty="0" smtClean="0">
                <a:solidFill>
                  <a:srgbClr val="0070C0"/>
                </a:solidFill>
              </a:rPr>
              <a:t>Logos</a:t>
            </a:r>
            <a:r>
              <a:rPr lang="en-US" sz="4000" dirty="0" smtClean="0"/>
              <a:t>	  	</a:t>
            </a:r>
            <a:r>
              <a:rPr lang="en-US" sz="4000" dirty="0" smtClean="0">
                <a:solidFill>
                  <a:srgbClr val="FF0000"/>
                </a:solidFill>
              </a:rPr>
              <a:t>Pathos</a:t>
            </a:r>
            <a:r>
              <a:rPr lang="en-US" sz="4000" dirty="0" smtClean="0"/>
              <a:t>	    		</a:t>
            </a:r>
            <a:r>
              <a:rPr lang="en-US" sz="4000" dirty="0" smtClean="0">
                <a:solidFill>
                  <a:srgbClr val="00B050"/>
                </a:solidFill>
              </a:rPr>
              <a:t>Ethos</a:t>
            </a:r>
          </a:p>
          <a:p>
            <a:endParaRPr lang="en-US" sz="4000" dirty="0" smtClean="0"/>
          </a:p>
          <a:p>
            <a:r>
              <a:rPr lang="en-US" sz="4000" dirty="0" smtClean="0"/>
              <a:t>		     3 things in each column</a:t>
            </a:r>
            <a:endParaRPr lang="en-US" sz="4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14600" y="2713628"/>
            <a:ext cx="0" cy="36007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40705" y="2713628"/>
            <a:ext cx="0" cy="36007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5425" y="3009344"/>
            <a:ext cx="8229600" cy="173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75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46566"/>
            <a:ext cx="8686800" cy="5567801"/>
          </a:xfrm>
        </p:spPr>
        <p:txBody>
          <a:bodyPr>
            <a:normAutofit/>
          </a:bodyPr>
          <a:lstStyle/>
          <a:p>
            <a:r>
              <a:rPr lang="en-US" dirty="0" smtClean="0"/>
              <a:t>An argument can be any text-whether written, spoken, or visual- that expresses a point of view.</a:t>
            </a:r>
          </a:p>
          <a:p>
            <a:r>
              <a:rPr lang="en-US" dirty="0" smtClean="0"/>
              <a:t>Arguments can be aggressive or subtle</a:t>
            </a:r>
          </a:p>
          <a:p>
            <a:r>
              <a:rPr lang="en-US" dirty="0" smtClean="0"/>
              <a:t>The point of an argument is to discover a truth, or to lead the audience to agreeing that your claim is true or reasonable</a:t>
            </a:r>
          </a:p>
          <a:p>
            <a:r>
              <a:rPr lang="en-US" dirty="0" smtClean="0"/>
              <a:t>Conversely, the point of persuasion is to change a point or to propose a call of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6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Rhetoric is the study of effective speaking and writing. </a:t>
            </a:r>
          </a:p>
          <a:p>
            <a:r>
              <a:rPr lang="en-US" sz="3200" dirty="0" smtClean="0"/>
              <a:t>Rhetoric is a comprehensive art just as much concerned with </a:t>
            </a:r>
            <a:r>
              <a:rPr lang="en-US" sz="3200" i="1" dirty="0" smtClean="0"/>
              <a:t>what</a:t>
            </a:r>
            <a:r>
              <a:rPr lang="en-US" sz="3200" dirty="0" smtClean="0"/>
              <a:t> one could say as </a:t>
            </a:r>
            <a:r>
              <a:rPr lang="en-US" sz="3200" i="1" dirty="0" smtClean="0"/>
              <a:t>how</a:t>
            </a:r>
            <a:r>
              <a:rPr lang="en-US" sz="3200" dirty="0" smtClean="0"/>
              <a:t> one might say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324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96530"/>
            <a:ext cx="8686800" cy="5761470"/>
          </a:xfrm>
        </p:spPr>
        <p:txBody>
          <a:bodyPr>
            <a:normAutofit/>
          </a:bodyPr>
          <a:lstStyle/>
          <a:p>
            <a:r>
              <a:rPr lang="en-US" b="1" dirty="0" smtClean="0"/>
              <a:t>Claim:</a:t>
            </a:r>
            <a:r>
              <a:rPr lang="en-US" dirty="0" smtClean="0"/>
              <a:t> The overall thesis or point the writer will argue for.</a:t>
            </a:r>
          </a:p>
          <a:p>
            <a:r>
              <a:rPr lang="en-US" b="1" dirty="0" smtClean="0"/>
              <a:t>Data: </a:t>
            </a:r>
            <a:r>
              <a:rPr lang="en-US" dirty="0" smtClean="0"/>
              <a:t>Evidence gathered to support the claim.</a:t>
            </a:r>
          </a:p>
          <a:p>
            <a:r>
              <a:rPr lang="en-US" b="1" dirty="0" smtClean="0"/>
              <a:t>Counterclaim:</a:t>
            </a:r>
            <a:r>
              <a:rPr lang="en-US" dirty="0" smtClean="0"/>
              <a:t> A claim that negates or disagrees with the thesis/claim.</a:t>
            </a:r>
          </a:p>
          <a:p>
            <a:r>
              <a:rPr lang="en-US" b="1" dirty="0" smtClean="0"/>
              <a:t>Rebuttal:</a:t>
            </a:r>
            <a:r>
              <a:rPr lang="en-US" dirty="0" smtClean="0"/>
              <a:t> Evidence that negates or disagrees with the counterclaim.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27464" y="173200"/>
            <a:ext cx="7592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Parts of an argument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199"/>
            <a:ext cx="8686800" cy="435385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Rhetorical Devices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97780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830" y="302953"/>
            <a:ext cx="85367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/>
              <a:t>Repetition</a:t>
            </a:r>
            <a:r>
              <a:rPr lang="en-US" sz="2800" dirty="0" smtClean="0"/>
              <a:t> is the use of the same word or phrase repeatedly for emphasis.</a:t>
            </a:r>
          </a:p>
          <a:p>
            <a:pPr>
              <a:buNone/>
            </a:pPr>
            <a:r>
              <a:rPr lang="en-US" sz="2800" dirty="0" smtClean="0"/>
              <a:t>	Ex: Dr. Seuss; </a:t>
            </a:r>
          </a:p>
          <a:p>
            <a:pPr>
              <a:buNone/>
            </a:pPr>
            <a:r>
              <a:rPr lang="en-US" sz="2800" dirty="0" smtClean="0"/>
              <a:t>“I have a dream…,”  </a:t>
            </a:r>
          </a:p>
          <a:p>
            <a:pPr>
              <a:buNone/>
            </a:pPr>
            <a:r>
              <a:rPr lang="en-US" sz="2800" dirty="0" smtClean="0"/>
              <a:t>“..government of the people, by the people, and for the people…”</a:t>
            </a:r>
          </a:p>
          <a:p>
            <a:r>
              <a:rPr lang="en-US" sz="2800" i="1" dirty="0" smtClean="0"/>
              <a:t>“If there is anyone out there who still doubts…who still wonders…who still questions…”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u="sng" dirty="0" smtClean="0"/>
              <a:t>Parallelism </a:t>
            </a:r>
            <a:r>
              <a:rPr lang="en-US" sz="2800" u="sng" dirty="0" smtClean="0"/>
              <a:t>(or Parallel Structure) </a:t>
            </a:r>
            <a:r>
              <a:rPr lang="en-US" sz="2800" dirty="0" smtClean="0"/>
              <a:t>is the repetition of similar grammatical structures to show equal importance and create a rhythm</a:t>
            </a:r>
          </a:p>
          <a:p>
            <a:pPr>
              <a:buNone/>
            </a:pPr>
            <a:r>
              <a:rPr lang="en-US" sz="2800" dirty="0" smtClean="0"/>
              <a:t>	Ex: She loves </a:t>
            </a:r>
            <a:r>
              <a:rPr lang="en-US" sz="2800" i="1" dirty="0" smtClean="0"/>
              <a:t>eating</a:t>
            </a:r>
            <a:r>
              <a:rPr lang="en-US" sz="2800" dirty="0" smtClean="0"/>
              <a:t> chocolate donuts, </a:t>
            </a:r>
            <a:r>
              <a:rPr lang="en-US" sz="2800" i="1" dirty="0" smtClean="0"/>
              <a:t>taking</a:t>
            </a:r>
            <a:r>
              <a:rPr lang="en-US" sz="2800" dirty="0" smtClean="0"/>
              <a:t> walks on the beach, and </a:t>
            </a:r>
            <a:r>
              <a:rPr lang="en-US" sz="2800" i="1" dirty="0" smtClean="0"/>
              <a:t>singing</a:t>
            </a:r>
            <a:r>
              <a:rPr lang="en-US" sz="2800" dirty="0" smtClean="0"/>
              <a:t> loudly at home. </a:t>
            </a:r>
          </a:p>
        </p:txBody>
      </p:sp>
    </p:spTree>
    <p:extLst>
      <p:ext uri="{BB962C8B-B14F-4D97-AF65-F5344CB8AC3E}">
        <p14:creationId xmlns:p14="http://schemas.microsoft.com/office/powerpoint/2010/main" val="50124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Allusion, Diction, &amp; Analogy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9171" y="1295401"/>
            <a:ext cx="8854785" cy="5401696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 smtClean="0"/>
              <a:t>An </a:t>
            </a:r>
            <a:r>
              <a:rPr lang="en-US" sz="3100" b="1" u="sng" dirty="0" smtClean="0"/>
              <a:t>allusion</a:t>
            </a:r>
            <a:r>
              <a:rPr lang="en-US" sz="3100" dirty="0" smtClean="0"/>
              <a:t> as an indirect or implied reference to someone, something, a place, or an event</a:t>
            </a:r>
          </a:p>
          <a:p>
            <a:pPr lvl="1"/>
            <a:r>
              <a:rPr lang="en-US" sz="3100" dirty="0" smtClean="0"/>
              <a:t>Ex: Grammar is his Achilles heel</a:t>
            </a:r>
          </a:p>
          <a:p>
            <a:endParaRPr lang="en-US" sz="3100" dirty="0"/>
          </a:p>
          <a:p>
            <a:r>
              <a:rPr lang="en-US" sz="3100" u="sng" dirty="0" smtClean="0"/>
              <a:t>Diction</a:t>
            </a:r>
            <a:r>
              <a:rPr lang="en-US" sz="3100" dirty="0" smtClean="0"/>
              <a:t> is </a:t>
            </a:r>
            <a:r>
              <a:rPr lang="en-US" sz="3100" dirty="0"/>
              <a:t>the specific </a:t>
            </a:r>
            <a:r>
              <a:rPr lang="en-US" sz="3100" i="1" dirty="0"/>
              <a:t>word choice </a:t>
            </a:r>
            <a:r>
              <a:rPr lang="en-US" sz="3100" dirty="0"/>
              <a:t>an author uses to </a:t>
            </a:r>
            <a:r>
              <a:rPr lang="en-US" sz="3100" dirty="0" smtClean="0"/>
              <a:t>convey </a:t>
            </a:r>
            <a:r>
              <a:rPr lang="en-US" sz="3100" dirty="0"/>
              <a:t>tone, purpose, or effect </a:t>
            </a:r>
            <a:endParaRPr lang="en-US" sz="3100" dirty="0" smtClean="0"/>
          </a:p>
          <a:p>
            <a:pPr lvl="1"/>
            <a:r>
              <a:rPr lang="en-US" sz="3100" dirty="0" smtClean="0"/>
              <a:t>Can include informal language, slang, clichés, jargon, formal language</a:t>
            </a:r>
          </a:p>
          <a:p>
            <a:endParaRPr lang="en-US" sz="3100" dirty="0"/>
          </a:p>
          <a:p>
            <a:r>
              <a:rPr lang="en-US" sz="3100" b="1" u="sng" dirty="0"/>
              <a:t>Analogy</a:t>
            </a:r>
            <a:r>
              <a:rPr lang="en-US" sz="3100" dirty="0"/>
              <a:t> is a comparison of two subjects that </a:t>
            </a:r>
            <a:r>
              <a:rPr lang="en-US" sz="3100" dirty="0" smtClean="0"/>
              <a:t>suggests if two things are </a:t>
            </a:r>
            <a:r>
              <a:rPr lang="en-US" sz="3100" dirty="0"/>
              <a:t>alike in some </a:t>
            </a:r>
            <a:r>
              <a:rPr lang="en-US" sz="3100" dirty="0" smtClean="0"/>
              <a:t>way</a:t>
            </a:r>
            <a:r>
              <a:rPr lang="en-US" sz="3100" dirty="0"/>
              <a:t> </a:t>
            </a:r>
            <a:r>
              <a:rPr lang="en-US" sz="3100" dirty="0" smtClean="0"/>
              <a:t>then they are probably alike in other ways as well.</a:t>
            </a:r>
            <a:endParaRPr lang="en-US" sz="3100" dirty="0"/>
          </a:p>
          <a:p>
            <a:pPr marL="0" indent="0">
              <a:buNone/>
            </a:pPr>
            <a:r>
              <a:rPr lang="en-US" sz="3100" dirty="0" smtClean="0"/>
              <a:t>	EX</a:t>
            </a:r>
            <a:r>
              <a:rPr lang="en-US" sz="3100" dirty="0"/>
              <a:t>: “Politicians are a lot like diapers: They should be changed frequently and for the same reason.”</a:t>
            </a:r>
          </a:p>
          <a:p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214324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854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contrasting ideas are introduced through parallel structure</a:t>
            </a:r>
          </a:p>
          <a:p>
            <a:r>
              <a:rPr lang="en-US" dirty="0" smtClean="0"/>
              <a:t>Examples: </a:t>
            </a:r>
          </a:p>
          <a:p>
            <a:pPr marL="0" indent="0">
              <a:buNone/>
            </a:pPr>
            <a:r>
              <a:rPr lang="en-US" sz="2700" dirty="0" smtClean="0"/>
              <a:t>“That’s one small step for man; one giant leap for mankind.”- Neil Armstrong </a:t>
            </a:r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/>
              <a:t>“We are not destined to be adversaries. But it is not guaranteed that we will be allies.” – Bill Clinton</a:t>
            </a:r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/>
              <a:t>“It has been my experience that folks who have no vices have very few virtues.” – Abraham Lincoln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556060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diction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549" y="1676400"/>
            <a:ext cx="8628631" cy="4829350"/>
          </a:xfrm>
        </p:spPr>
        <p:txBody>
          <a:bodyPr>
            <a:normAutofit/>
          </a:bodyPr>
          <a:lstStyle/>
          <a:p>
            <a:r>
              <a:rPr lang="en-US" sz="2400" dirty="0"/>
              <a:t>“Most men wear their belts low here, there being so many </a:t>
            </a:r>
            <a:r>
              <a:rPr lang="en-US" sz="2400" u="sng" dirty="0" smtClean="0"/>
              <a:t>outstanding </a:t>
            </a:r>
            <a:r>
              <a:rPr lang="en-US" sz="2400" dirty="0" smtClean="0"/>
              <a:t>bellies</a:t>
            </a:r>
            <a:r>
              <a:rPr lang="en-US" sz="2400" dirty="0"/>
              <a:t>, some big enough to have names of their own and be formally introduced. Those men don’t </a:t>
            </a:r>
            <a:r>
              <a:rPr lang="en-US" sz="2400" u="sng" dirty="0"/>
              <a:t>suck</a:t>
            </a:r>
            <a:r>
              <a:rPr lang="en-US" sz="2400" dirty="0"/>
              <a:t> them in or hide them in loose shirts; they let them </a:t>
            </a:r>
            <a:r>
              <a:rPr lang="en-US" sz="2400" u="sng" dirty="0"/>
              <a:t>hang free</a:t>
            </a:r>
            <a:r>
              <a:rPr lang="en-US" sz="2400" dirty="0"/>
              <a:t>, they pat them, they stroke them as they stand around and talk.”</a:t>
            </a:r>
          </a:p>
          <a:p>
            <a:r>
              <a:rPr lang="en-US" sz="2400" dirty="0"/>
              <a:t>--Garrison Keillor, “Home” </a:t>
            </a:r>
            <a:r>
              <a:rPr lang="en-US" sz="2400" i="1" dirty="0"/>
              <a:t>Lake </a:t>
            </a:r>
            <a:r>
              <a:rPr lang="en-US" sz="2400" i="1" dirty="0" err="1"/>
              <a:t>Wobegon</a:t>
            </a:r>
            <a:r>
              <a:rPr lang="en-US" sz="2400" i="1" dirty="0"/>
              <a:t> Days</a:t>
            </a:r>
            <a:endParaRPr lang="en-US" sz="2400" dirty="0"/>
          </a:p>
          <a:p>
            <a:r>
              <a:rPr lang="en-US" sz="2200" dirty="0"/>
              <a:t> </a:t>
            </a:r>
          </a:p>
          <a:p>
            <a:pPr lvl="1"/>
            <a:r>
              <a:rPr lang="en-US" sz="2200" dirty="0" smtClean="0"/>
              <a:t>What </a:t>
            </a:r>
            <a:r>
              <a:rPr lang="en-US" sz="2200" dirty="0"/>
              <a:t>is the usual meaning of outstanding? What is its meaning here? </a:t>
            </a:r>
          </a:p>
          <a:p>
            <a:pPr lvl="1"/>
            <a:r>
              <a:rPr lang="en-US" sz="2200" dirty="0" smtClean="0"/>
              <a:t>Read </a:t>
            </a:r>
            <a:r>
              <a:rPr lang="en-US" sz="2200" dirty="0"/>
              <a:t>the second sentence again. How would the level of formality change if we switched </a:t>
            </a:r>
            <a:r>
              <a:rPr lang="en-US" sz="2200" i="1" dirty="0"/>
              <a:t>suck</a:t>
            </a:r>
            <a:r>
              <a:rPr lang="en-US" sz="2200" dirty="0"/>
              <a:t> to </a:t>
            </a:r>
            <a:r>
              <a:rPr lang="en-US" sz="2200" i="1" dirty="0"/>
              <a:t>pull</a:t>
            </a:r>
            <a:r>
              <a:rPr lang="en-US" sz="2200" dirty="0"/>
              <a:t> and </a:t>
            </a:r>
            <a:r>
              <a:rPr lang="en-US" sz="2200" i="1" dirty="0"/>
              <a:t>let them hang free</a:t>
            </a:r>
            <a:r>
              <a:rPr lang="en-US" sz="2200" dirty="0"/>
              <a:t> to </a:t>
            </a:r>
            <a:r>
              <a:rPr lang="en-US" sz="2200" i="1" dirty="0"/>
              <a:t>accept them</a:t>
            </a:r>
            <a:r>
              <a:rPr lang="en-US" sz="2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80640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638</TotalTime>
  <Words>877</Words>
  <Application>Microsoft Macintosh PowerPoint</Application>
  <PresentationFormat>On-screen Show (4:3)</PresentationFormat>
  <Paragraphs>109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Everything is an argument</vt:lpstr>
      <vt:lpstr>PowerPoint Presentation</vt:lpstr>
      <vt:lpstr>Rhetoric</vt:lpstr>
      <vt:lpstr>PowerPoint Presentation</vt:lpstr>
      <vt:lpstr>Rhetorical Devices</vt:lpstr>
      <vt:lpstr>PowerPoint Presentation</vt:lpstr>
      <vt:lpstr>Allusion, Diction, &amp; Analogy</vt:lpstr>
      <vt:lpstr>Antithesis </vt:lpstr>
      <vt:lpstr>Understanding diction </vt:lpstr>
      <vt:lpstr>Loaded Language</vt:lpstr>
      <vt:lpstr>Rhetorical Appeals</vt:lpstr>
      <vt:lpstr>Ethos</vt:lpstr>
      <vt:lpstr>Logos</vt:lpstr>
      <vt:lpstr>Pathos</vt:lpstr>
      <vt:lpstr>PowerPoint Presentation</vt:lpstr>
      <vt:lpstr>Example using all three appeals:</vt:lpstr>
      <vt:lpstr>Now you try:</vt:lpstr>
      <vt:lpstr>Superhero Battle Activity</vt:lpstr>
      <vt:lpstr>Superhero appeals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 Devices</dc:title>
  <dc:creator>Nikkia</dc:creator>
  <cp:lastModifiedBy>Nikkia</cp:lastModifiedBy>
  <cp:revision>34</cp:revision>
  <dcterms:created xsi:type="dcterms:W3CDTF">2013-03-10T21:14:49Z</dcterms:created>
  <dcterms:modified xsi:type="dcterms:W3CDTF">2015-02-28T23:02:32Z</dcterms:modified>
</cp:coreProperties>
</file>