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53" autoAdjust="0"/>
  </p:normalViewPr>
  <p:slideViewPr>
    <p:cSldViewPr snapToGrid="0" snapToObjects="1">
      <p:cViewPr varScale="1">
        <p:scale>
          <a:sx n="71" d="100"/>
          <a:sy n="71"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D9829-6310-B849-AFCE-FB2189A4F44C}" type="datetimeFigureOut">
              <a:rPr lang="en-US" smtClean="0"/>
              <a:pPr/>
              <a:t>2/20/2013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00268-8F36-114B-92D7-BB3FE47A5AC1}" type="slidenum">
              <a:rPr lang="en-US" smtClean="0"/>
              <a:pPr/>
              <a:t>‹#›</a:t>
            </a:fld>
            <a:endParaRPr lang="en-US"/>
          </a:p>
        </p:txBody>
      </p:sp>
    </p:spTree>
    <p:extLst>
      <p:ext uri="{BB962C8B-B14F-4D97-AF65-F5344CB8AC3E}">
        <p14:creationId xmlns:p14="http://schemas.microsoft.com/office/powerpoint/2010/main" xmlns="" val="2644455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2/20/2013</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2/20/2013</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2/20/2013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2/20/2013</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By </a:t>
            </a:r>
            <a:r>
              <a:rPr lang="en-US" dirty="0" err="1" smtClean="0"/>
              <a:t>Ayn</a:t>
            </a:r>
            <a:r>
              <a:rPr lang="en-US" dirty="0" smtClean="0"/>
              <a:t> Rand</a:t>
            </a:r>
            <a:endParaRPr lang="en-US" dirty="0"/>
          </a:p>
        </p:txBody>
      </p:sp>
      <p:sp>
        <p:nvSpPr>
          <p:cNvPr id="3" name="Title 2"/>
          <p:cNvSpPr>
            <a:spLocks noGrp="1"/>
          </p:cNvSpPr>
          <p:nvPr>
            <p:ph type="title"/>
          </p:nvPr>
        </p:nvSpPr>
        <p:spPr/>
        <p:txBody>
          <a:bodyPr/>
          <a:lstStyle/>
          <a:p>
            <a:pPr algn="l"/>
            <a:r>
              <a:rPr lang="en-US" sz="6600" dirty="0" smtClean="0"/>
              <a:t>ANTHEM</a:t>
            </a:r>
            <a:endParaRPr lang="en-US" sz="6600" dirty="0"/>
          </a:p>
        </p:txBody>
      </p:sp>
    </p:spTree>
    <p:extLst>
      <p:ext uri="{BB962C8B-B14F-4D97-AF65-F5344CB8AC3E}">
        <p14:creationId xmlns:p14="http://schemas.microsoft.com/office/powerpoint/2010/main" xmlns="" val="264268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Was born in St. Petersburg, Russia</a:t>
            </a:r>
          </a:p>
          <a:p>
            <a:r>
              <a:rPr lang="en-US" dirty="0" smtClean="0"/>
              <a:t>Born </a:t>
            </a:r>
            <a:r>
              <a:rPr lang="en-US" dirty="0" err="1" smtClean="0"/>
              <a:t>Alissa</a:t>
            </a:r>
            <a:r>
              <a:rPr lang="en-US" dirty="0" smtClean="0"/>
              <a:t> </a:t>
            </a:r>
            <a:r>
              <a:rPr lang="en-US" dirty="0" err="1" smtClean="0"/>
              <a:t>Zinovievna</a:t>
            </a:r>
            <a:r>
              <a:rPr lang="en-US" dirty="0"/>
              <a:t> </a:t>
            </a:r>
            <a:r>
              <a:rPr lang="en-US" dirty="0" smtClean="0"/>
              <a:t>Rosenbaum</a:t>
            </a:r>
          </a:p>
          <a:p>
            <a:r>
              <a:rPr lang="en-US" dirty="0" smtClean="0"/>
              <a:t>Strongly opposed to collectivism</a:t>
            </a:r>
          </a:p>
          <a:p>
            <a:r>
              <a:rPr lang="en-US" dirty="0" smtClean="0"/>
              <a:t>Advocate for minimalist government</a:t>
            </a:r>
          </a:p>
          <a:p>
            <a:r>
              <a:rPr lang="en-US" dirty="0"/>
              <a:t>When introduced to American history in her last year of high school, she immediately took America as her model of what a nation of free men could be</a:t>
            </a:r>
            <a:r>
              <a:rPr lang="en-US" dirty="0" smtClean="0"/>
              <a:t>.</a:t>
            </a:r>
          </a:p>
          <a:p>
            <a:r>
              <a:rPr lang="en-US" dirty="0"/>
              <a:t>In late 1925 she obtained permission to leave Soviet Russia for a visit to relatives in the United States. Although she told Soviet authorities that her visit would be short, she was determined never to return to Russia. </a:t>
            </a:r>
            <a:endParaRPr lang="en-US" dirty="0" smtClean="0"/>
          </a:p>
          <a:p>
            <a:r>
              <a:rPr lang="en-US" dirty="0" smtClean="0"/>
              <a:t>She ventured to Hollywood where she wrote screenplays</a:t>
            </a:r>
          </a:p>
          <a:p>
            <a:r>
              <a:rPr lang="en-US" dirty="0" smtClean="0"/>
              <a:t>Some of her other works include Atlas Shrugged and Fountainhead </a:t>
            </a:r>
            <a:endParaRPr lang="en-US" dirty="0"/>
          </a:p>
        </p:txBody>
      </p:sp>
      <p:sp>
        <p:nvSpPr>
          <p:cNvPr id="3" name="Title 2"/>
          <p:cNvSpPr>
            <a:spLocks noGrp="1"/>
          </p:cNvSpPr>
          <p:nvPr>
            <p:ph type="title"/>
          </p:nvPr>
        </p:nvSpPr>
        <p:spPr/>
        <p:txBody>
          <a:bodyPr/>
          <a:lstStyle/>
          <a:p>
            <a:pPr algn="l"/>
            <a:r>
              <a:rPr lang="en-US" dirty="0" smtClean="0"/>
              <a:t>About the Author….</a:t>
            </a:r>
            <a:br>
              <a:rPr lang="en-US" dirty="0" smtClean="0"/>
            </a:br>
            <a:r>
              <a:rPr lang="en-US" dirty="0" err="1" smtClean="0"/>
              <a:t>Ayn</a:t>
            </a:r>
            <a:r>
              <a:rPr lang="en-US" dirty="0" smtClean="0"/>
              <a:t> Rand</a:t>
            </a:r>
            <a:endParaRPr lang="en-US" dirty="0"/>
          </a:p>
        </p:txBody>
      </p:sp>
      <p:pic>
        <p:nvPicPr>
          <p:cNvPr id="4" name="Picture 3" descr="ayn-rand-wtl_big.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36304" y="-19524"/>
            <a:ext cx="2342106" cy="30681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1154155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Government’s role</a:t>
            </a:r>
          </a:p>
          <a:p>
            <a:r>
              <a:rPr lang="en-US" dirty="0" smtClean="0"/>
              <a:t>Individualism</a:t>
            </a:r>
          </a:p>
          <a:p>
            <a:r>
              <a:rPr lang="en-US" dirty="0" smtClean="0"/>
              <a:t>Collectivism</a:t>
            </a:r>
          </a:p>
          <a:p>
            <a:r>
              <a:rPr lang="en-US" dirty="0" smtClean="0"/>
              <a:t>Egoism</a:t>
            </a:r>
          </a:p>
          <a:p>
            <a:r>
              <a:rPr lang="en-US" dirty="0" smtClean="0"/>
              <a:t>Reason</a:t>
            </a:r>
          </a:p>
          <a:p>
            <a:r>
              <a:rPr lang="en-US" dirty="0" smtClean="0"/>
              <a:t>Irrationality</a:t>
            </a:r>
          </a:p>
          <a:p>
            <a:r>
              <a:rPr lang="en-US" dirty="0" smtClean="0"/>
              <a:t>Power of thought and language</a:t>
            </a:r>
            <a:endParaRPr lang="en-US" dirty="0"/>
          </a:p>
        </p:txBody>
      </p:sp>
      <p:sp>
        <p:nvSpPr>
          <p:cNvPr id="3" name="Title 2"/>
          <p:cNvSpPr>
            <a:spLocks noGrp="1"/>
          </p:cNvSpPr>
          <p:nvPr>
            <p:ph type="title"/>
          </p:nvPr>
        </p:nvSpPr>
        <p:spPr/>
        <p:txBody>
          <a:bodyPr/>
          <a:lstStyle/>
          <a:p>
            <a:r>
              <a:rPr lang="en-US" dirty="0" smtClean="0"/>
              <a:t>Some ideas that anthem covers</a:t>
            </a:r>
            <a:endParaRPr lang="en-US" dirty="0"/>
          </a:p>
        </p:txBody>
      </p:sp>
    </p:spTree>
    <p:extLst>
      <p:ext uri="{BB962C8B-B14F-4D97-AF65-F5344CB8AC3E}">
        <p14:creationId xmlns:p14="http://schemas.microsoft.com/office/powerpoint/2010/main" xmlns="" val="17837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Individualism</a:t>
            </a:r>
            <a:endParaRPr lang="en-US" dirty="0"/>
          </a:p>
        </p:txBody>
      </p:sp>
      <p:sp>
        <p:nvSpPr>
          <p:cNvPr id="3" name="Content Placeholder 2"/>
          <p:cNvSpPr>
            <a:spLocks noGrp="1"/>
          </p:cNvSpPr>
          <p:nvPr>
            <p:ph sz="half" idx="2"/>
          </p:nvPr>
        </p:nvSpPr>
        <p:spPr/>
        <p:txBody>
          <a:bodyPr>
            <a:normAutofit lnSpcReduction="10000"/>
          </a:bodyPr>
          <a:lstStyle/>
          <a:p>
            <a:r>
              <a:rPr lang="en-US" dirty="0"/>
              <a:t>T</a:t>
            </a:r>
            <a:r>
              <a:rPr lang="en-US" dirty="0" smtClean="0"/>
              <a:t>he </a:t>
            </a:r>
            <a:r>
              <a:rPr lang="en-US" dirty="0"/>
              <a:t>individual’s life belongs to him and that he has an inalienable right to live it as he sees fit, to act on his own judgment, to keep and use the product of his effort, and to pursue the values of his choosing.</a:t>
            </a:r>
          </a:p>
        </p:txBody>
      </p:sp>
      <p:sp>
        <p:nvSpPr>
          <p:cNvPr id="4" name="Text Placeholder 3"/>
          <p:cNvSpPr>
            <a:spLocks noGrp="1"/>
          </p:cNvSpPr>
          <p:nvPr>
            <p:ph type="body" sz="quarter" idx="3"/>
          </p:nvPr>
        </p:nvSpPr>
        <p:spPr/>
        <p:txBody>
          <a:bodyPr/>
          <a:lstStyle/>
          <a:p>
            <a:r>
              <a:rPr lang="en-US" dirty="0" smtClean="0"/>
              <a:t>Collectivism </a:t>
            </a:r>
            <a:endParaRPr lang="en-US" dirty="0"/>
          </a:p>
        </p:txBody>
      </p:sp>
      <p:sp>
        <p:nvSpPr>
          <p:cNvPr id="5" name="Content Placeholder 4"/>
          <p:cNvSpPr>
            <a:spLocks noGrp="1"/>
          </p:cNvSpPr>
          <p:nvPr>
            <p:ph sz="quarter" idx="4"/>
          </p:nvPr>
        </p:nvSpPr>
        <p:spPr/>
        <p:txBody>
          <a:bodyPr>
            <a:normAutofit lnSpcReduction="10000"/>
          </a:bodyPr>
          <a:lstStyle/>
          <a:p>
            <a:r>
              <a:rPr lang="en-US" dirty="0"/>
              <a:t>T</a:t>
            </a:r>
            <a:r>
              <a:rPr lang="en-US" dirty="0" smtClean="0"/>
              <a:t>he </a:t>
            </a:r>
            <a:r>
              <a:rPr lang="en-US" dirty="0"/>
              <a:t>idea that the individual’s life belongs not to him but to the group or society of which he is merely a part, that he has no rights, and that he must sacrifice his values and goals for the group’s “greater good.”</a:t>
            </a:r>
          </a:p>
        </p:txBody>
      </p:sp>
      <p:sp>
        <p:nvSpPr>
          <p:cNvPr id="6" name="Title 5"/>
          <p:cNvSpPr>
            <a:spLocks noGrp="1"/>
          </p:cNvSpPr>
          <p:nvPr>
            <p:ph type="title"/>
          </p:nvPr>
        </p:nvSpPr>
        <p:spPr/>
        <p:txBody>
          <a:bodyPr/>
          <a:lstStyle/>
          <a:p>
            <a:r>
              <a:rPr lang="en-US" dirty="0" smtClean="0"/>
              <a:t>Let’s Compare</a:t>
            </a:r>
            <a:endParaRPr lang="en-US" dirty="0"/>
          </a:p>
        </p:txBody>
      </p:sp>
      <p:sp>
        <p:nvSpPr>
          <p:cNvPr id="7" name="Footer Placeholder 6"/>
          <p:cNvSpPr>
            <a:spLocks noGrp="1"/>
          </p:cNvSpPr>
          <p:nvPr>
            <p:ph type="ftr" sz="quarter" idx="11"/>
          </p:nvPr>
        </p:nvSpPr>
        <p:spPr/>
        <p:txBody>
          <a:bodyPr/>
          <a:lstStyle/>
          <a:p>
            <a:r>
              <a:rPr lang="en-US" dirty="0" smtClean="0"/>
              <a:t>http://</a:t>
            </a:r>
            <a:r>
              <a:rPr lang="en-US" dirty="0" err="1" smtClean="0"/>
              <a:t>www.theobjectivestandard.com</a:t>
            </a:r>
            <a:r>
              <a:rPr lang="en-US" dirty="0" smtClean="0"/>
              <a:t>/issues/2012-spring/individualism-</a:t>
            </a:r>
            <a:r>
              <a:rPr lang="en-US" dirty="0" err="1" smtClean="0"/>
              <a:t>collectivism.asp</a:t>
            </a:r>
            <a:endParaRPr lang="en-US" dirty="0"/>
          </a:p>
        </p:txBody>
      </p:sp>
      <p:sp>
        <p:nvSpPr>
          <p:cNvPr id="8" name="Slide Number Placeholder 7"/>
          <p:cNvSpPr>
            <a:spLocks noGrp="1"/>
          </p:cNvSpPr>
          <p:nvPr>
            <p:ph type="sldNum" sz="quarter" idx="12"/>
          </p:nvPr>
        </p:nvSpPr>
        <p:spPr/>
        <p:txBody>
          <a:bodyPr/>
          <a:lstStyle/>
          <a:p>
            <a:fld id="{F7886C9C-DC18-4195-8FD5-A50AA931D419}" type="slidenum">
              <a:rPr lang="en-US" smtClean="0"/>
              <a:pPr/>
              <a:t>7</a:t>
            </a:fld>
            <a:endParaRPr lang="en-US"/>
          </a:p>
        </p:txBody>
      </p:sp>
    </p:spTree>
    <p:extLst>
      <p:ext uri="{BB962C8B-B14F-4D97-AF65-F5344CB8AC3E}">
        <p14:creationId xmlns:p14="http://schemas.microsoft.com/office/powerpoint/2010/main" xmlns="" val="236432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30920" y="1719072"/>
            <a:ext cx="4264880" cy="4407408"/>
          </a:xfrm>
        </p:spPr>
        <p:txBody>
          <a:bodyPr>
            <a:noAutofit/>
          </a:bodyPr>
          <a:lstStyle/>
          <a:p>
            <a:r>
              <a:rPr lang="en-US" sz="1850" dirty="0"/>
              <a:t>'I am myself; you are yourself; we are two distinct persons, equal persons. What you are, I am. You are a man, and so am I. God created both, and made us separate </a:t>
            </a:r>
            <a:r>
              <a:rPr lang="en-US" sz="1850" dirty="0" smtClean="0"/>
              <a:t>beings…We </a:t>
            </a:r>
            <a:r>
              <a:rPr lang="en-US" sz="1850" dirty="0"/>
              <a:t>are distinct persons, and are each equally provided with faculties necessary to our individual existence. In leaving you, I took nothing but what belonged to me, and in no way lessened your means for obtaining an honest living. Your faculties remained yours, and mine became useful to their rightful owner.'"</a:t>
            </a:r>
          </a:p>
        </p:txBody>
      </p:sp>
      <p:pic>
        <p:nvPicPr>
          <p:cNvPr id="6" name="Content Placeholder 5" descr="Frederick_Douglass.jpg"/>
          <p:cNvPicPr>
            <a:picLocks noGrp="1" noChangeAspect="1"/>
          </p:cNvPicPr>
          <p:nvPr>
            <p:ph sz="half" idx="2"/>
          </p:nvPr>
        </p:nvPicPr>
        <p:blipFill>
          <a:blip r:embed="rId2">
            <a:extLst>
              <a:ext uri="{28A0092B-C50C-407E-A947-70E740481C1C}">
                <a14:useLocalDpi xmlns:a14="http://schemas.microsoft.com/office/drawing/2010/main" xmlns="" val="0"/>
              </a:ext>
            </a:extLst>
          </a:blip>
          <a:srcRect t="4011" b="4011"/>
          <a:stretch>
            <a:fillRect/>
          </a:stretch>
        </p:blipFill>
        <p:spPr/>
      </p:pic>
      <p:sp>
        <p:nvSpPr>
          <p:cNvPr id="4" name="Title 3"/>
          <p:cNvSpPr>
            <a:spLocks noGrp="1"/>
          </p:cNvSpPr>
          <p:nvPr>
            <p:ph type="title"/>
          </p:nvPr>
        </p:nvSpPr>
        <p:spPr/>
        <p:txBody>
          <a:bodyPr/>
          <a:lstStyle/>
          <a:p>
            <a:r>
              <a:rPr lang="en-US" dirty="0" smtClean="0"/>
              <a:t>May I have a word with you…</a:t>
            </a:r>
            <a:endParaRPr lang="en-US" dirty="0"/>
          </a:p>
        </p:txBody>
      </p:sp>
    </p:spTree>
    <p:extLst>
      <p:ext uri="{BB962C8B-B14F-4D97-AF65-F5344CB8AC3E}">
        <p14:creationId xmlns:p14="http://schemas.microsoft.com/office/powerpoint/2010/main" xmlns="" val="256241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Initially the </a:t>
            </a:r>
            <a:r>
              <a:rPr lang="en-US" b="1" dirty="0"/>
              <a:t>ego</a:t>
            </a:r>
            <a:r>
              <a:rPr lang="en-US" dirty="0"/>
              <a:t> is “that part of the id which has been modified by the direct influence of the external world” (Freud 1923).  The ego develops in order to mediate between the unrealistic id and the external real world.</a:t>
            </a:r>
          </a:p>
          <a:p>
            <a:r>
              <a:rPr lang="en-US" dirty="0"/>
              <a:t>Ideally the </a:t>
            </a:r>
            <a:r>
              <a:rPr lang="en-US" i="1" u="sng" dirty="0"/>
              <a:t>ego works by reason </a:t>
            </a:r>
            <a:r>
              <a:rPr lang="en-US" dirty="0"/>
              <a:t>whereas the id is chaotic and totally unreasonable.  The ego operates according to the </a:t>
            </a:r>
            <a:r>
              <a:rPr lang="en-US" b="1" dirty="0"/>
              <a:t>reality principle</a:t>
            </a:r>
            <a:r>
              <a:rPr lang="en-US" dirty="0"/>
              <a:t>, working our realistic ways of satisfying the id’s demands, often compromising or postponing satisfaction.</a:t>
            </a:r>
          </a:p>
        </p:txBody>
      </p:sp>
      <p:sp>
        <p:nvSpPr>
          <p:cNvPr id="5" name="Title 4"/>
          <p:cNvSpPr>
            <a:spLocks noGrp="1"/>
          </p:cNvSpPr>
          <p:nvPr>
            <p:ph type="title"/>
          </p:nvPr>
        </p:nvSpPr>
        <p:spPr/>
        <p:txBody>
          <a:bodyPr/>
          <a:lstStyle/>
          <a:p>
            <a:r>
              <a:rPr lang="en-US" dirty="0" smtClean="0"/>
              <a:t>EGO</a:t>
            </a:r>
            <a:endParaRPr lang="en-US" dirty="0"/>
          </a:p>
        </p:txBody>
      </p:sp>
    </p:spTree>
    <p:extLst>
      <p:ext uri="{BB962C8B-B14F-4D97-AF65-F5344CB8AC3E}">
        <p14:creationId xmlns:p14="http://schemas.microsoft.com/office/powerpoint/2010/main" xmlns="" val="101572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Utopian</a:t>
            </a:r>
            <a:endParaRPr lang="en-US" dirty="0"/>
          </a:p>
        </p:txBody>
      </p:sp>
      <p:sp>
        <p:nvSpPr>
          <p:cNvPr id="3" name="Content Placeholder 2"/>
          <p:cNvSpPr>
            <a:spLocks noGrp="1"/>
          </p:cNvSpPr>
          <p:nvPr>
            <p:ph sz="half" idx="2"/>
          </p:nvPr>
        </p:nvSpPr>
        <p:spPr/>
        <p:txBody>
          <a:bodyPr/>
          <a:lstStyle/>
          <a:p>
            <a:endParaRPr lang="en-US" dirty="0" smtClean="0"/>
          </a:p>
          <a:p>
            <a:r>
              <a:rPr lang="en-US" dirty="0" smtClean="0"/>
              <a:t> A place, state, or condition that is ideally perfect in respect of politics, laws, customs, and conditions. </a:t>
            </a:r>
            <a:endParaRPr lang="en-US" dirty="0"/>
          </a:p>
        </p:txBody>
      </p:sp>
      <p:sp>
        <p:nvSpPr>
          <p:cNvPr id="4" name="Text Placeholder 3"/>
          <p:cNvSpPr>
            <a:spLocks noGrp="1"/>
          </p:cNvSpPr>
          <p:nvPr>
            <p:ph type="body" sz="quarter" idx="3"/>
          </p:nvPr>
        </p:nvSpPr>
        <p:spPr/>
        <p:txBody>
          <a:bodyPr/>
          <a:lstStyle/>
          <a:p>
            <a:r>
              <a:rPr lang="en-US" dirty="0" smtClean="0"/>
              <a:t>Dystopian </a:t>
            </a:r>
            <a:endParaRPr lang="en-US" dirty="0"/>
          </a:p>
        </p:txBody>
      </p:sp>
      <p:sp>
        <p:nvSpPr>
          <p:cNvPr id="5" name="Content Placeholder 4"/>
          <p:cNvSpPr>
            <a:spLocks noGrp="1"/>
          </p:cNvSpPr>
          <p:nvPr>
            <p:ph sz="quarter" idx="4"/>
          </p:nvPr>
        </p:nvSpPr>
        <p:spPr>
          <a:xfrm>
            <a:off x="4497388" y="2438398"/>
            <a:ext cx="4264872" cy="4192271"/>
          </a:xfrm>
        </p:spPr>
        <p:txBody>
          <a:bodyPr>
            <a:normAutofit/>
          </a:bodyPr>
          <a:lstStyle/>
          <a:p>
            <a:endParaRPr lang="en-US" dirty="0" smtClean="0"/>
          </a:p>
          <a:p>
            <a:r>
              <a:rPr lang="en-US" dirty="0" smtClean="0"/>
              <a:t> A futuristic, imagined universe in which society is maintained through corporate, bureaucratic, technological, moral, or totalitarian control. </a:t>
            </a:r>
            <a:endParaRPr lang="en-US" dirty="0"/>
          </a:p>
        </p:txBody>
      </p:sp>
      <p:sp>
        <p:nvSpPr>
          <p:cNvPr id="6" name="Title 5"/>
          <p:cNvSpPr>
            <a:spLocks noGrp="1"/>
          </p:cNvSpPr>
          <p:nvPr>
            <p:ph type="title"/>
          </p:nvPr>
        </p:nvSpPr>
        <p:spPr/>
        <p:txBody>
          <a:bodyPr/>
          <a:lstStyle/>
          <a:p>
            <a:r>
              <a:rPr lang="en-US" dirty="0" smtClean="0"/>
              <a:t>A different kind of society</a:t>
            </a:r>
            <a:endParaRPr lang="en-US" dirty="0"/>
          </a:p>
        </p:txBody>
      </p:sp>
      <p:sp>
        <p:nvSpPr>
          <p:cNvPr id="7" name="Footer Placeholder 6"/>
          <p:cNvSpPr>
            <a:spLocks noGrp="1"/>
          </p:cNvSpPr>
          <p:nvPr>
            <p:ph type="ftr" sz="quarter" idx="11"/>
          </p:nvPr>
        </p:nvSpPr>
        <p:spPr/>
        <p:txBody>
          <a:bodyPr/>
          <a:lstStyle/>
          <a:p>
            <a:r>
              <a:rPr lang="en-US" smtClean="0"/>
              <a:t>http://www.readwritethink.org/files/resources/lesson_images/lesson926/DefinitionCharacteristics.pdf</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1719072"/>
            <a:ext cx="8305800" cy="4407408"/>
          </a:xfrm>
        </p:spPr>
        <p:txBody>
          <a:bodyPr>
            <a:normAutofit fontScale="92500"/>
          </a:bodyPr>
          <a:lstStyle/>
          <a:p>
            <a:pPr>
              <a:buNone/>
            </a:pPr>
            <a:endParaRPr lang="en-US" dirty="0" smtClean="0"/>
          </a:p>
          <a:p>
            <a:r>
              <a:rPr lang="en-US" dirty="0" smtClean="0"/>
              <a:t>Often feels trapped and is struggling to escape. </a:t>
            </a:r>
          </a:p>
          <a:p>
            <a:r>
              <a:rPr lang="en-US" dirty="0" smtClean="0"/>
              <a:t>Questions the existing social and political systems. </a:t>
            </a:r>
          </a:p>
          <a:p>
            <a:r>
              <a:rPr lang="en-US" dirty="0" smtClean="0"/>
              <a:t>Believes or feels that something is terribly wrong with the society in which he or she lives. </a:t>
            </a:r>
          </a:p>
          <a:p>
            <a:r>
              <a:rPr lang="en-US" dirty="0" smtClean="0"/>
              <a:t>Helps the audience recognizes the negative aspects of the dystopian world through his or her perspective. </a:t>
            </a:r>
          </a:p>
          <a:p>
            <a:endParaRPr lang="en-US" dirty="0"/>
          </a:p>
        </p:txBody>
      </p:sp>
      <p:sp>
        <p:nvSpPr>
          <p:cNvPr id="4" name="Title 3"/>
          <p:cNvSpPr>
            <a:spLocks noGrp="1"/>
          </p:cNvSpPr>
          <p:nvPr>
            <p:ph type="title"/>
          </p:nvPr>
        </p:nvSpPr>
        <p:spPr/>
        <p:txBody>
          <a:bodyPr/>
          <a:lstStyle/>
          <a:p>
            <a:r>
              <a:rPr lang="en-US" dirty="0" smtClean="0"/>
              <a:t>The main character in this novella is a Dystopian Protagonist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sz="2400" dirty="0" smtClean="0"/>
              <a:t>Propaganda is used to control the citizens of society. </a:t>
            </a:r>
          </a:p>
          <a:p>
            <a:r>
              <a:rPr lang="en-US" sz="2400" dirty="0" smtClean="0"/>
              <a:t>Information, independent thought, and freedom are restricted. </a:t>
            </a:r>
          </a:p>
          <a:p>
            <a:r>
              <a:rPr lang="en-US" sz="2400" dirty="0" smtClean="0"/>
              <a:t>Citizens are perceived to be under constant surveillance. </a:t>
            </a:r>
          </a:p>
          <a:p>
            <a:r>
              <a:rPr lang="en-US" sz="2400" dirty="0" smtClean="0"/>
              <a:t>The natural world is banished and distrusted. </a:t>
            </a:r>
          </a:p>
          <a:p>
            <a:r>
              <a:rPr lang="en-US" sz="2400" dirty="0" smtClean="0"/>
              <a:t>Citizens conform to uniform expectations. Individuality and dissent are bad. </a:t>
            </a:r>
          </a:p>
          <a:p>
            <a:r>
              <a:rPr lang="en-US" sz="2400" dirty="0" smtClean="0"/>
              <a:t>The society is an illusion of a perfect utopian world. </a:t>
            </a:r>
          </a:p>
          <a:p>
            <a:endParaRPr lang="en-US" dirty="0"/>
          </a:p>
        </p:txBody>
      </p:sp>
      <p:sp>
        <p:nvSpPr>
          <p:cNvPr id="3" name="Title 2"/>
          <p:cNvSpPr>
            <a:spLocks noGrp="1"/>
          </p:cNvSpPr>
          <p:nvPr>
            <p:ph type="title"/>
          </p:nvPr>
        </p:nvSpPr>
        <p:spPr/>
        <p:txBody>
          <a:bodyPr/>
          <a:lstStyle/>
          <a:p>
            <a:r>
              <a:rPr lang="en-US" dirty="0" smtClean="0"/>
              <a:t>Characteristics of a Dystopian Society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1005</TotalTime>
  <Words>556</Words>
  <Application>Microsoft Macintosh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Grid</vt:lpstr>
      <vt:lpstr>ANTHEM</vt:lpstr>
      <vt:lpstr>About the Author…. Ayn Rand</vt:lpstr>
      <vt:lpstr>Some ideas that anthem covers</vt:lpstr>
      <vt:lpstr>Let’s Compare</vt:lpstr>
      <vt:lpstr>May I have a word with you…</vt:lpstr>
      <vt:lpstr>EGO</vt:lpstr>
      <vt:lpstr>A different kind of society</vt:lpstr>
      <vt:lpstr>The main character in this novella is a Dystopian Protagonist </vt:lpstr>
      <vt:lpstr>Characteristics of a Dystopian Society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dc:title>
  <dc:creator>Nikkia</dc:creator>
  <cp:lastModifiedBy>nikkiak.camm</cp:lastModifiedBy>
  <cp:revision>15</cp:revision>
  <dcterms:created xsi:type="dcterms:W3CDTF">2013-02-14T04:54:12Z</dcterms:created>
  <dcterms:modified xsi:type="dcterms:W3CDTF">2013-02-20T17:07:16Z</dcterms:modified>
</cp:coreProperties>
</file>